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>
        <p:scale>
          <a:sx n="150" d="100"/>
          <a:sy n="150" d="100"/>
        </p:scale>
        <p:origin x="-1472" y="318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F7723-4609-2D4C-868F-04F0381CCCD3}" type="datetimeFigureOut">
              <a:rPr lang="ja-JP" altLang="en-US" smtClean="0"/>
              <a:pPr/>
              <a:t>15.4.9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5A3A4-2135-C54E-9281-F586A9DCB31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A3A4-2135-C54E-9281-F586A9DCB31E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81C9-2902-F94A-B479-D278BC50FFEF}" type="datetimeFigureOut">
              <a:rPr lang="ja-JP" altLang="en-US" smtClean="0"/>
              <a:pPr/>
              <a:t>15.4.9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0A19-1F6C-E540-A9D3-E25287F6D7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81C9-2902-F94A-B479-D278BC50FFEF}" type="datetimeFigureOut">
              <a:rPr lang="ja-JP" altLang="en-US" smtClean="0"/>
              <a:pPr/>
              <a:t>15.4.9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0A19-1F6C-E540-A9D3-E25287F6D7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81C9-2902-F94A-B479-D278BC50FFEF}" type="datetimeFigureOut">
              <a:rPr lang="ja-JP" altLang="en-US" smtClean="0"/>
              <a:pPr/>
              <a:t>15.4.9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0A19-1F6C-E540-A9D3-E25287F6D7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81C9-2902-F94A-B479-D278BC50FFEF}" type="datetimeFigureOut">
              <a:rPr lang="ja-JP" altLang="en-US" smtClean="0"/>
              <a:pPr/>
              <a:t>15.4.9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0A19-1F6C-E540-A9D3-E25287F6D7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81C9-2902-F94A-B479-D278BC50FFEF}" type="datetimeFigureOut">
              <a:rPr lang="ja-JP" altLang="en-US" smtClean="0"/>
              <a:pPr/>
              <a:t>15.4.9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0A19-1F6C-E540-A9D3-E25287F6D7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81C9-2902-F94A-B479-D278BC50FFEF}" type="datetimeFigureOut">
              <a:rPr lang="ja-JP" altLang="en-US" smtClean="0"/>
              <a:pPr/>
              <a:t>15.4.9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0A19-1F6C-E540-A9D3-E25287F6D7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81C9-2902-F94A-B479-D278BC50FFEF}" type="datetimeFigureOut">
              <a:rPr lang="ja-JP" altLang="en-US" smtClean="0"/>
              <a:pPr/>
              <a:t>15.4.9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0A19-1F6C-E540-A9D3-E25287F6D7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81C9-2902-F94A-B479-D278BC50FFEF}" type="datetimeFigureOut">
              <a:rPr lang="ja-JP" altLang="en-US" smtClean="0"/>
              <a:pPr/>
              <a:t>15.4.9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0A19-1F6C-E540-A9D3-E25287F6D7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81C9-2902-F94A-B479-D278BC50FFEF}" type="datetimeFigureOut">
              <a:rPr lang="ja-JP" altLang="en-US" smtClean="0"/>
              <a:pPr/>
              <a:t>15.4.9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0A19-1F6C-E540-A9D3-E25287F6D7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81C9-2902-F94A-B479-D278BC50FFEF}" type="datetimeFigureOut">
              <a:rPr lang="ja-JP" altLang="en-US" smtClean="0"/>
              <a:pPr/>
              <a:t>15.4.9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0A19-1F6C-E540-A9D3-E25287F6D7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81C9-2902-F94A-B479-D278BC50FFEF}" type="datetimeFigureOut">
              <a:rPr lang="ja-JP" altLang="en-US" smtClean="0"/>
              <a:pPr/>
              <a:t>15.4.9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0A19-1F6C-E540-A9D3-E25287F6D7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281C9-2902-F94A-B479-D278BC50FFEF}" type="datetimeFigureOut">
              <a:rPr lang="ja-JP" altLang="en-US" smtClean="0"/>
              <a:pPr/>
              <a:t>15.4.9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A0A19-1F6C-E540-A9D3-E25287F6D7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5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夜景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6" y="-10160"/>
            <a:ext cx="3364030" cy="2471522"/>
          </a:xfrm>
          <a:prstGeom prst="rect">
            <a:avLst/>
          </a:prstGeom>
        </p:spPr>
      </p:pic>
      <p:pic>
        <p:nvPicPr>
          <p:cNvPr id="15" name="図 14" descr="眼鏡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452" y="-1"/>
            <a:ext cx="3497678" cy="2470315"/>
          </a:xfrm>
          <a:prstGeom prst="rect">
            <a:avLst/>
          </a:prstGeom>
        </p:spPr>
      </p:pic>
      <p:pic>
        <p:nvPicPr>
          <p:cNvPr id="16" name="図 15" descr="P9081204.JPG"/>
          <p:cNvPicPr>
            <a:picLocks noChangeAspect="1"/>
          </p:cNvPicPr>
          <p:nvPr/>
        </p:nvPicPr>
        <p:blipFill>
          <a:blip r:embed="rId5"/>
          <a:srcRect l="682" r="10417" b="-1992"/>
          <a:stretch>
            <a:fillRect/>
          </a:stretch>
        </p:blipFill>
        <p:spPr>
          <a:xfrm rot="5400000">
            <a:off x="999396" y="1325100"/>
            <a:ext cx="4694585" cy="6985014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868836" y="3049553"/>
            <a:ext cx="51793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800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ＤＦＰ太丸ゴシック体"/>
              </a:rPr>
              <a:t>会期：</a:t>
            </a:r>
            <a:r>
              <a:rPr kumimoji="1" lang="en-US" altLang="ja-JP" sz="2400" b="1" dirty="0" smtClean="0">
                <a:solidFill>
                  <a:srgbClr val="800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ＤＦＰ太丸ゴシック体"/>
              </a:rPr>
              <a:t>2015</a:t>
            </a:r>
            <a:r>
              <a:rPr kumimoji="1" lang="ja-JP" altLang="en-US" sz="2000" b="1" dirty="0" smtClean="0">
                <a:solidFill>
                  <a:srgbClr val="800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ＤＦＰ太丸ゴシック体"/>
              </a:rPr>
              <a:t>年</a:t>
            </a:r>
            <a:r>
              <a:rPr kumimoji="1" lang="en-US" altLang="ja-JP" sz="2400" b="1" dirty="0" smtClean="0">
                <a:solidFill>
                  <a:srgbClr val="800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ＤＦＰ太丸ゴシック体"/>
              </a:rPr>
              <a:t>5</a:t>
            </a:r>
            <a:r>
              <a:rPr kumimoji="1" lang="ja-JP" altLang="en-US" sz="2000" b="1" dirty="0" smtClean="0">
                <a:solidFill>
                  <a:srgbClr val="800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ＤＦＰ太丸ゴシック体"/>
              </a:rPr>
              <a:t>月</a:t>
            </a:r>
            <a:r>
              <a:rPr kumimoji="1" lang="en-US" altLang="ja-JP" sz="2400" b="1" dirty="0" smtClean="0">
                <a:solidFill>
                  <a:srgbClr val="800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ＤＦＰ太丸ゴシック体"/>
              </a:rPr>
              <a:t>30</a:t>
            </a:r>
            <a:r>
              <a:rPr kumimoji="1" lang="ja-JP" altLang="en-US" sz="2000" b="1" dirty="0" smtClean="0">
                <a:solidFill>
                  <a:srgbClr val="800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ＤＦＰ太丸ゴシック体"/>
              </a:rPr>
              <a:t>日</a:t>
            </a:r>
            <a:r>
              <a:rPr lang="ja-JP" altLang="en-US" sz="2000" b="1" dirty="0" smtClean="0">
                <a:solidFill>
                  <a:srgbClr val="800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ＤＦＰ太丸ゴシック体"/>
              </a:rPr>
              <a:t>（土），</a:t>
            </a:r>
            <a:r>
              <a:rPr lang="en-US" altLang="ja-JP" sz="2400" b="1" dirty="0" smtClean="0">
                <a:solidFill>
                  <a:srgbClr val="800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ＤＦＰ太丸ゴシック体"/>
              </a:rPr>
              <a:t>31</a:t>
            </a:r>
            <a:r>
              <a:rPr lang="ja-JP" altLang="en-US" sz="2000" b="1" dirty="0" smtClean="0">
                <a:solidFill>
                  <a:srgbClr val="800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ＤＦＰ太丸ゴシック体"/>
              </a:rPr>
              <a:t>日（日）</a:t>
            </a:r>
            <a:endParaRPr kumimoji="1" lang="en-US" altLang="ja-JP" sz="2000" b="1" dirty="0" smtClean="0">
              <a:solidFill>
                <a:srgbClr val="800000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ea typeface="ＤＦＰ太丸ゴシック体"/>
            </a:endParaRPr>
          </a:p>
          <a:p>
            <a:r>
              <a:rPr lang="ja-JP" altLang="en-US" sz="2000" b="1" dirty="0" smtClean="0">
                <a:solidFill>
                  <a:srgbClr val="800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ＤＦＰ太丸ゴシック体"/>
              </a:rPr>
              <a:t>会場：長崎大学</a:t>
            </a:r>
            <a:r>
              <a:rPr lang="en-US" altLang="ja-JP" sz="2000" b="1" dirty="0" smtClean="0">
                <a:solidFill>
                  <a:srgbClr val="800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ＤＦＰ太丸ゴシック体"/>
              </a:rPr>
              <a:t> </a:t>
            </a:r>
            <a:r>
              <a:rPr lang="ja-JP" altLang="en-US" sz="2000" b="1" dirty="0" smtClean="0">
                <a:solidFill>
                  <a:srgbClr val="800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ＤＦＰ太丸ゴシック体"/>
              </a:rPr>
              <a:t>文教スカイホール　他</a:t>
            </a:r>
            <a:endParaRPr kumimoji="1" lang="ja-JP" altLang="en-US" sz="2000" b="1" dirty="0">
              <a:solidFill>
                <a:srgbClr val="800000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ea typeface="ＤＦＰ太丸ゴシック体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7918" y="4224240"/>
            <a:ext cx="6353822" cy="286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</a:pPr>
            <a:r>
              <a:rPr kumimoji="1" lang="ja-JP" altLang="en-US" sz="14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Wingdings"/>
                <a:ea typeface="Wingdings"/>
                <a:cs typeface="Wingdings"/>
              </a:rPr>
              <a:t></a:t>
            </a:r>
            <a:r>
              <a:rPr kumimoji="1" lang="ja-JP" altLang="en-US" sz="14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特別講演</a:t>
            </a:r>
            <a:r>
              <a:rPr lang="en-US" altLang="ja-JP" sz="14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 </a:t>
            </a:r>
            <a:r>
              <a:rPr lang="en-US" altLang="ja-JP" sz="16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(5</a:t>
            </a:r>
            <a:r>
              <a:rPr lang="ja-JP" altLang="en-US" sz="16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月</a:t>
            </a:r>
            <a:r>
              <a:rPr lang="en-US" altLang="ja-JP" sz="16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30</a:t>
            </a:r>
            <a:r>
              <a:rPr lang="ja-JP" altLang="en-US" sz="16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日</a:t>
            </a:r>
            <a:r>
              <a:rPr lang="en-US" altLang="ja-JP" sz="16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)</a:t>
            </a:r>
          </a:p>
          <a:p>
            <a:pPr>
              <a:lnSpc>
                <a:spcPts val="2560"/>
              </a:lnSpc>
            </a:pPr>
            <a:r>
              <a:rPr lang="en-US" b="1" dirty="0" err="1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Ashfaq</a:t>
            </a:r>
            <a:r>
              <a:rPr lang="en-US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 </a:t>
            </a:r>
            <a:r>
              <a:rPr lang="en-US" b="1" dirty="0" err="1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Mahmood</a:t>
            </a:r>
            <a:r>
              <a:rPr lang="ja-JP" altLang="en-US" sz="12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（千葉大学大学院薬学研究院）</a:t>
            </a:r>
            <a:endParaRPr lang="en-US" altLang="ja-JP" sz="1200" b="1" dirty="0" smtClean="0">
              <a:solidFill>
                <a:srgbClr val="E00202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ea typeface="ヒラギノ角ゴ Pro W6"/>
            </a:endParaRPr>
          </a:p>
          <a:p>
            <a:r>
              <a:rPr lang="en-US" sz="16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 </a:t>
            </a:r>
            <a:r>
              <a:rPr lang="ja-JP" altLang="en-US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N W6"/>
              </a:rPr>
              <a:t>「</a:t>
            </a:r>
            <a:r>
              <a:rPr lang="en-US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The Design and  Development of Metal-complexes for </a:t>
            </a:r>
          </a:p>
          <a:p>
            <a:r>
              <a:rPr lang="en-US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Molecular Imaging of Melanoma</a:t>
            </a:r>
            <a:r>
              <a:rPr lang="ja-JP" altLang="en-US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」</a:t>
            </a:r>
            <a:endParaRPr lang="en-US" altLang="ja-JP" b="1" dirty="0" smtClean="0">
              <a:solidFill>
                <a:srgbClr val="E00202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ea typeface="ヒラギノ角ゴ Pro W6"/>
            </a:endParaRPr>
          </a:p>
          <a:p>
            <a:endParaRPr kumimoji="1" lang="en-US" altLang="ja-JP" b="1" dirty="0" smtClean="0">
              <a:solidFill>
                <a:srgbClr val="E00202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ea typeface="ヒラギノ角ゴ Pro W6"/>
            </a:endParaRPr>
          </a:p>
          <a:p>
            <a:pPr>
              <a:lnSpc>
                <a:spcPts val="2560"/>
              </a:lnSpc>
            </a:pPr>
            <a:r>
              <a:rPr lang="ja-JP" altLang="en-US" sz="14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Wingdings"/>
                <a:ea typeface="Wingdings"/>
                <a:cs typeface="Wingdings"/>
              </a:rPr>
              <a:t></a:t>
            </a:r>
            <a:r>
              <a:rPr lang="ja-JP" altLang="en-US" sz="14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N W6"/>
              </a:rPr>
              <a:t>特別講演</a:t>
            </a:r>
            <a:r>
              <a:rPr lang="en-US" altLang="ja-JP" sz="14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N W6"/>
              </a:rPr>
              <a:t> </a:t>
            </a:r>
            <a:r>
              <a:rPr lang="en-US" altLang="ja-JP" sz="16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N W6"/>
              </a:rPr>
              <a:t>(5</a:t>
            </a:r>
            <a:r>
              <a:rPr lang="ja-JP" altLang="en-US" sz="16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N W6"/>
              </a:rPr>
              <a:t>月</a:t>
            </a:r>
            <a:r>
              <a:rPr lang="en-US" altLang="ja-JP" sz="16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N W6"/>
              </a:rPr>
              <a:t>31</a:t>
            </a:r>
            <a:r>
              <a:rPr lang="ja-JP" altLang="en-US" sz="16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N W6"/>
              </a:rPr>
              <a:t>日</a:t>
            </a:r>
            <a:r>
              <a:rPr lang="en-US" altLang="ja-JP" sz="16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N W6"/>
              </a:rPr>
              <a:t>)</a:t>
            </a:r>
          </a:p>
          <a:p>
            <a:pPr>
              <a:lnSpc>
                <a:spcPts val="2560"/>
              </a:lnSpc>
            </a:pPr>
            <a:r>
              <a:rPr lang="ja-JP" altLang="en-US" sz="16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N W6"/>
              </a:rPr>
              <a:t>深田　俊幸</a:t>
            </a:r>
            <a:r>
              <a:rPr lang="ja-JP" altLang="en-US" sz="12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N W6"/>
              </a:rPr>
              <a:t>（徳島文理大学薬学部，理化学研究所統合生命医科学研究センター）</a:t>
            </a:r>
            <a:endParaRPr lang="en-US" sz="1200" b="1" dirty="0" smtClean="0">
              <a:solidFill>
                <a:srgbClr val="E00202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ea typeface="ヒラギノ角ゴ ProN W6"/>
            </a:endParaRPr>
          </a:p>
          <a:p>
            <a:pPr>
              <a:lnSpc>
                <a:spcPts val="2560"/>
              </a:lnSpc>
            </a:pPr>
            <a:r>
              <a:rPr lang="ja-JP" altLang="en-US" sz="16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N W6"/>
              </a:rPr>
              <a:t>「亜鉛の恒常性と情報因子としての意義：亜鉛シグナル」</a:t>
            </a:r>
            <a:r>
              <a:rPr lang="en-US" sz="1600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N W6"/>
              </a:rPr>
              <a:t> </a:t>
            </a:r>
            <a:r>
              <a:rPr lang="ja-JP" altLang="ja-JP" b="1" dirty="0" smtClean="0">
                <a:solidFill>
                  <a:srgbClr val="E002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N W6"/>
              </a:rPr>
              <a:t>　</a:t>
            </a:r>
            <a:endParaRPr lang="ja-JP" altLang="en-US" b="1" dirty="0" smtClean="0">
              <a:solidFill>
                <a:srgbClr val="E00202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ea typeface="ヒラギノ角ゴ ProN W6"/>
            </a:endParaRPr>
          </a:p>
          <a:p>
            <a:endParaRPr kumimoji="1" lang="ja-JP" altLang="en-US" b="1" dirty="0">
              <a:solidFill>
                <a:srgbClr val="E00202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ea typeface="ヒラギノ角ゴ Pro W6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81930" y="7178399"/>
            <a:ext cx="5137870" cy="720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演題登録締切：</a:t>
            </a:r>
            <a:r>
              <a:rPr kumimoji="1" lang="en-US" altLang="ja-JP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2015</a:t>
            </a:r>
            <a:r>
              <a:rPr kumimoji="1" lang="ja-JP" altLang="en-US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年</a:t>
            </a:r>
            <a:r>
              <a:rPr kumimoji="1" lang="en-US" altLang="ja-JP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4</a:t>
            </a:r>
            <a:r>
              <a:rPr kumimoji="1" lang="ja-JP" altLang="en-US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月</a:t>
            </a:r>
            <a:r>
              <a:rPr kumimoji="1" lang="en-US" altLang="ja-JP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16</a:t>
            </a:r>
            <a:r>
              <a:rPr kumimoji="1" lang="ja-JP" altLang="en-US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日，要旨投稿締切</a:t>
            </a:r>
            <a:r>
              <a:rPr lang="ja-JP" altLang="ja-JP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：</a:t>
            </a:r>
            <a:r>
              <a:rPr lang="en-US" altLang="ja-JP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2015</a:t>
            </a:r>
            <a:r>
              <a:rPr lang="ja-JP" altLang="en-US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年</a:t>
            </a:r>
            <a:r>
              <a:rPr lang="en-US" altLang="ja-JP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5</a:t>
            </a:r>
            <a:r>
              <a:rPr lang="ja-JP" altLang="en-US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月</a:t>
            </a:r>
            <a:r>
              <a:rPr lang="en-US" altLang="ja-JP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1</a:t>
            </a:r>
            <a:r>
              <a:rPr lang="ja-JP" altLang="en-US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日</a:t>
            </a:r>
            <a:endParaRPr kumimoji="1" lang="en-US" altLang="ja-JP" sz="1400" b="1" dirty="0" smtClean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ea typeface="ヒラギノ角ゴ Pro W6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事前参加登録締切：</a:t>
            </a:r>
            <a:r>
              <a:rPr kumimoji="1" lang="en-US" altLang="ja-JP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2015</a:t>
            </a:r>
            <a:r>
              <a:rPr kumimoji="1" lang="ja-JP" altLang="en-US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年</a:t>
            </a:r>
            <a:r>
              <a:rPr kumimoji="1" lang="en-US" altLang="ja-JP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5</a:t>
            </a:r>
            <a:r>
              <a:rPr kumimoji="1" lang="ja-JP" altLang="en-US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月</a:t>
            </a:r>
            <a:r>
              <a:rPr kumimoji="1" lang="en-US" altLang="ja-JP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1</a:t>
            </a:r>
            <a:r>
              <a:rPr kumimoji="1" lang="ja-JP" altLang="en-US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ea typeface="ヒラギノ角ゴ Pro W6"/>
              </a:rPr>
              <a:t>日</a:t>
            </a:r>
            <a:endParaRPr kumimoji="1" lang="en-US" altLang="ja-JP" sz="1400" b="1" dirty="0" smtClean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ea typeface="ヒラギノ角ゴ Pro W6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94915" y="7941484"/>
            <a:ext cx="51117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solidFill>
                  <a:srgbClr val="FFFFFF"/>
                </a:solidFill>
                <a:ea typeface="ヒラギノ角ゴ Pro W3"/>
              </a:rPr>
              <a:t>お問い合わせ・申込</a:t>
            </a:r>
            <a:r>
              <a:rPr kumimoji="1" lang="en-US" altLang="ja-JP" sz="1100" dirty="0" smtClean="0">
                <a:solidFill>
                  <a:srgbClr val="FFFFFF"/>
                </a:solidFill>
                <a:ea typeface="ヒラギノ角ゴ Pro W3"/>
              </a:rPr>
              <a:t> </a:t>
            </a:r>
            <a:r>
              <a:rPr kumimoji="1" lang="ja-JP" altLang="en-US" sz="1100" dirty="0" smtClean="0">
                <a:solidFill>
                  <a:srgbClr val="FFFFFF"/>
                </a:solidFill>
                <a:ea typeface="ヒラギノ角ゴ Pro W3"/>
              </a:rPr>
              <a:t>（詳細は下記ホームページをご確認下さい）</a:t>
            </a:r>
            <a:endParaRPr kumimoji="1" lang="en-US" altLang="ja-JP" sz="1100" dirty="0" smtClean="0">
              <a:solidFill>
                <a:srgbClr val="FFFFFF"/>
              </a:solidFill>
              <a:ea typeface="ヒラギノ角ゴ Pro W3"/>
            </a:endParaRPr>
          </a:p>
          <a:p>
            <a:r>
              <a:rPr lang="en-US" altLang="ja-JP" sz="1100" dirty="0" smtClean="0">
                <a:solidFill>
                  <a:srgbClr val="FFFFFF"/>
                </a:solidFill>
                <a:ea typeface="ヒラギノ角ゴ Pro W3"/>
              </a:rPr>
              <a:t>〒852-8521 </a:t>
            </a:r>
            <a:r>
              <a:rPr lang="ja-JP" altLang="en-US" sz="1100" dirty="0" smtClean="0">
                <a:solidFill>
                  <a:srgbClr val="FFFFFF"/>
                </a:solidFill>
                <a:ea typeface="ヒラギノ角ゴ Pro W3"/>
              </a:rPr>
              <a:t>長崎市文教町</a:t>
            </a:r>
            <a:r>
              <a:rPr lang="en-US" altLang="ja-JP" sz="1100" dirty="0" smtClean="0">
                <a:solidFill>
                  <a:srgbClr val="FFFFFF"/>
                </a:solidFill>
                <a:ea typeface="ヒラギノ角ゴ Pro W3"/>
              </a:rPr>
              <a:t>1-14　</a:t>
            </a:r>
            <a:r>
              <a:rPr kumimoji="1" lang="ja-JP" altLang="en-US" sz="1100" dirty="0" smtClean="0">
                <a:solidFill>
                  <a:srgbClr val="FFFFFF"/>
                </a:solidFill>
                <a:ea typeface="ヒラギノ角ゴ Pro W3"/>
              </a:rPr>
              <a:t>長崎大学薬学部衛生化学研究室内</a:t>
            </a:r>
            <a:endParaRPr kumimoji="1" lang="en-US" altLang="ja-JP" sz="1100" dirty="0" smtClean="0">
              <a:solidFill>
                <a:srgbClr val="FFFFFF"/>
              </a:solidFill>
              <a:ea typeface="ヒラギノ角ゴ Pro W3"/>
            </a:endParaRPr>
          </a:p>
          <a:p>
            <a:r>
              <a:rPr lang="en-US" altLang="ja-JP" sz="1100" dirty="0" smtClean="0">
                <a:solidFill>
                  <a:srgbClr val="FFFFFF"/>
                </a:solidFill>
                <a:ea typeface="ヒラギノ角ゴ Pro W3"/>
              </a:rPr>
              <a:t>SRM2015</a:t>
            </a:r>
            <a:r>
              <a:rPr lang="ja-JP" altLang="en-US" sz="1100" dirty="0" smtClean="0">
                <a:solidFill>
                  <a:srgbClr val="FFFFFF"/>
                </a:solidFill>
                <a:ea typeface="ヒラギノ角ゴ Pro W3"/>
              </a:rPr>
              <a:t>事務局　実行委員長　中山守雄</a:t>
            </a:r>
            <a:r>
              <a:rPr lang="en-US" altLang="ja-JP" sz="1100" dirty="0" smtClean="0">
                <a:solidFill>
                  <a:srgbClr val="FFFFFF"/>
                </a:solidFill>
                <a:ea typeface="ヒラギノ角ゴ Pro W3"/>
              </a:rPr>
              <a:t>　</a:t>
            </a:r>
          </a:p>
          <a:p>
            <a:r>
              <a:rPr kumimoji="1" lang="en-US" altLang="ja-JP" sz="1100" dirty="0" smtClean="0">
                <a:solidFill>
                  <a:srgbClr val="FFFFFF"/>
                </a:solidFill>
                <a:ea typeface="ヒラギノ角ゴ Pro W3"/>
              </a:rPr>
              <a:t>Tel: 095-819-2441  Fax: 095-819-2893  </a:t>
            </a:r>
            <a:r>
              <a:rPr lang="en-US" altLang="ja-JP" sz="1100" dirty="0" smtClean="0">
                <a:solidFill>
                  <a:srgbClr val="FFFFFF"/>
                </a:solidFill>
                <a:ea typeface="ヒラギノ角ゴ Pro W3"/>
              </a:rPr>
              <a:t>E-mail: srm2015@ml.nagasaki-u.ac.jp</a:t>
            </a:r>
          </a:p>
          <a:p>
            <a:r>
              <a:rPr lang="en-US" altLang="ja-JP" sz="1100" dirty="0" smtClean="0">
                <a:solidFill>
                  <a:srgbClr val="FFFFFF"/>
                </a:solidFill>
                <a:ea typeface="ヒラギノ角ゴ Pro W3"/>
              </a:rPr>
              <a:t>http://www.ph.nagasaki-u.ac.jp/lab/hygiene/SRM2015_HP/SRM2015_top_page.html</a:t>
            </a:r>
            <a:endParaRPr kumimoji="1" lang="ja-JP" altLang="en-US" sz="1100" dirty="0">
              <a:solidFill>
                <a:srgbClr val="FFFFFF"/>
              </a:solidFill>
              <a:ea typeface="ヒラギノ角ゴ Pro W3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11729" y="8931138"/>
            <a:ext cx="49254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ea typeface="ヒラギノ角ゴ Pro W3"/>
              </a:rPr>
              <a:t>主催　日本薬学会　物理系薬学部会</a:t>
            </a:r>
            <a:endParaRPr lang="en-US" altLang="ja-JP" sz="1050" dirty="0" smtClean="0">
              <a:ea typeface="ヒラギノ角ゴ Pro W3"/>
            </a:endParaRPr>
          </a:p>
          <a:p>
            <a:r>
              <a:rPr kumimoji="1" lang="ja-JP" altLang="en-US" sz="1050" dirty="0" smtClean="0">
                <a:ea typeface="ヒラギノ角ゴ Pro W3"/>
              </a:rPr>
              <a:t>共催　長崎大学</a:t>
            </a:r>
            <a:r>
              <a:rPr lang="en-US" altLang="ja-JP" sz="1050" dirty="0" smtClean="0">
                <a:ea typeface="ヒラギノ角ゴ Pro W3"/>
              </a:rPr>
              <a:t>　</a:t>
            </a:r>
            <a:r>
              <a:rPr lang="ja-JP" altLang="en-US" sz="1050" dirty="0" smtClean="0">
                <a:ea typeface="ヒラギノ角ゴ Pro W3"/>
              </a:rPr>
              <a:t>下村脩博士ノーベル化学賞</a:t>
            </a:r>
            <a:r>
              <a:rPr kumimoji="1" lang="ja-JP" altLang="en-US" sz="1050" dirty="0" smtClean="0">
                <a:ea typeface="ヒラギノ角ゴ Pro W3"/>
              </a:rPr>
              <a:t>顕彰記念創薬研究教育センター</a:t>
            </a:r>
            <a:endParaRPr kumimoji="1" lang="en-US" altLang="ja-JP" sz="1050" dirty="0" smtClean="0">
              <a:ea typeface="ヒラギノ角ゴ Pro W3"/>
            </a:endParaRPr>
          </a:p>
          <a:p>
            <a:r>
              <a:rPr lang="ja-JP" altLang="ja-JP" sz="1050" dirty="0" smtClean="0">
                <a:ea typeface="ヒラギノ角ゴ Pro W3"/>
              </a:rPr>
              <a:t>　　　</a:t>
            </a:r>
            <a:r>
              <a:rPr lang="ja-JP" altLang="en-US" sz="1050" dirty="0" smtClean="0">
                <a:ea typeface="ヒラギノ角ゴ Pro W3"/>
              </a:rPr>
              <a:t>日本化学会　日本微量元素学会</a:t>
            </a:r>
            <a:endParaRPr lang="en-US" altLang="ja-JP" sz="1050" dirty="0" smtClean="0">
              <a:ea typeface="ヒラギノ角ゴ Pro W3"/>
            </a:endParaRPr>
          </a:p>
          <a:p>
            <a:r>
              <a:rPr kumimoji="1" lang="ja-JP" altLang="en-US" sz="1050" dirty="0" smtClean="0">
                <a:ea typeface="ヒラギノ角ゴ Pro W3"/>
              </a:rPr>
              <a:t>協賛　日本薬学会　環境・衛生部会　</a:t>
            </a:r>
            <a:endParaRPr kumimoji="1" lang="en-US" altLang="ja-JP" sz="1050" dirty="0" smtClean="0">
              <a:ea typeface="ヒラギノ角ゴ Pro W3"/>
            </a:endParaRPr>
          </a:p>
        </p:txBody>
      </p:sp>
      <p:pic>
        <p:nvPicPr>
          <p:cNvPr id="22" name="図 21" descr="kumi_yoko_seishik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1" y="9076290"/>
            <a:ext cx="1752599" cy="650966"/>
          </a:xfrm>
          <a:prstGeom prst="rect">
            <a:avLst/>
          </a:prstGeom>
        </p:spPr>
      </p:pic>
      <p:sp>
        <p:nvSpPr>
          <p:cNvPr id="23" name="ノート プレースホルダ 2"/>
          <p:cNvSpPr txBox="1">
            <a:spLocks/>
          </p:cNvSpPr>
          <p:nvPr/>
        </p:nvSpPr>
        <p:spPr>
          <a:xfrm>
            <a:off x="0" y="1117790"/>
            <a:ext cx="6856412" cy="489466"/>
          </a:xfrm>
          <a:prstGeom prst="rect">
            <a:avLst/>
          </a:prstGeom>
          <a:effectLst>
            <a:glow rad="101600">
              <a:schemeClr val="accent2">
                <a:lumMod val="60000"/>
                <a:lumOff val="40000"/>
                <a:alpha val="75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uLnTx/>
                <a:uFillTx/>
                <a:latin typeface="ヒラギノ角ゴ Std W8"/>
                <a:ea typeface="ヒラギノ角ゴ Std W8"/>
                <a:cs typeface="ＭＳ Ｐゴシック"/>
              </a:rPr>
              <a:t>第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uLnTx/>
                <a:uFillTx/>
                <a:latin typeface="ヒラギノ角ゴ Std W8"/>
                <a:ea typeface="ヒラギノ角ゴ Std W8"/>
                <a:cs typeface="ＭＳ Ｐゴシック"/>
              </a:rPr>
              <a:t>25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uLnTx/>
                <a:uFillTx/>
                <a:latin typeface="ヒラギノ角ゴ Std W8"/>
                <a:ea typeface="ヒラギノ角ゴ Std W8"/>
                <a:cs typeface="ＭＳ Ｐゴシック"/>
              </a:rPr>
              <a:t>回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uLnTx/>
                <a:uFillTx/>
                <a:latin typeface="ヒラギノ角ゴ Std W8"/>
                <a:ea typeface="ヒラギノ角ゴ Std W8"/>
                <a:cs typeface="ＭＳ Ｐゴシック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uLnTx/>
                <a:uFillTx/>
                <a:latin typeface="ヒラギノ角ゴ Std W8"/>
                <a:ea typeface="ヒラギノ角ゴ Std W8"/>
                <a:cs typeface="ＭＳ Ｐゴシック"/>
              </a:rPr>
              <a:t>金属の関与する生体関連反応シンポジウム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uLnTx/>
              <a:uFillTx/>
              <a:latin typeface="ヒラギノ角ゴ Std W8"/>
              <a:ea typeface="ヒラギノ角ゴ Std W8"/>
              <a:cs typeface="ＭＳ Ｐゴシック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70603" y="1607256"/>
            <a:ext cx="6106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The 25</a:t>
            </a:r>
            <a:r>
              <a:rPr kumimoji="1" lang="en-US" altLang="ja-JP" b="1" baseline="30000" dirty="0" smtClean="0"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th</a:t>
            </a:r>
            <a:r>
              <a:rPr kumimoji="1" lang="en-US" altLang="ja-JP" b="1" dirty="0" smtClean="0"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Symposium on Role of Metals in Biological Reactions, </a:t>
            </a:r>
          </a:p>
          <a:p>
            <a:pPr algn="ctr"/>
            <a:r>
              <a:rPr kumimoji="1" lang="en-US" altLang="ja-JP" b="1" dirty="0" smtClean="0"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Biology and Medicine (SRM2015) </a:t>
            </a:r>
            <a:endParaRPr kumimoji="1" lang="ja-JP" altLang="en-US" b="1" dirty="0">
              <a:solidFill>
                <a:srgbClr val="008000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たそがれ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304</Words>
  <Application>Microsoft Macintosh PowerPoint</Application>
  <PresentationFormat>A4 210x297 mm</PresentationFormat>
  <Paragraphs>25</Paragraphs>
  <Slides>1</Slides>
  <Notes>1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スライド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原武 Haratake 衛 Mamoru</dc:creator>
  <cp:lastModifiedBy>原武 Haratake 衛 Mamoru</cp:lastModifiedBy>
  <cp:revision>7</cp:revision>
  <cp:lastPrinted>2015-04-09T07:34:09Z</cp:lastPrinted>
  <dcterms:created xsi:type="dcterms:W3CDTF">2015-04-09T07:18:42Z</dcterms:created>
  <dcterms:modified xsi:type="dcterms:W3CDTF">2015-04-09T07:47:54Z</dcterms:modified>
</cp:coreProperties>
</file>